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7"/>
  </p:notesMasterIdLst>
  <p:sldIdLst>
    <p:sldId id="275" r:id="rId2"/>
    <p:sldId id="322" r:id="rId3"/>
    <p:sldId id="323" r:id="rId4"/>
    <p:sldId id="344" r:id="rId5"/>
    <p:sldId id="305" r:id="rId6"/>
    <p:sldId id="359" r:id="rId7"/>
    <p:sldId id="370" r:id="rId8"/>
    <p:sldId id="325" r:id="rId9"/>
    <p:sldId id="390" r:id="rId10"/>
    <p:sldId id="401" r:id="rId11"/>
    <p:sldId id="361" r:id="rId12"/>
    <p:sldId id="330" r:id="rId13"/>
    <p:sldId id="415" r:id="rId14"/>
    <p:sldId id="391" r:id="rId15"/>
    <p:sldId id="420" r:id="rId16"/>
    <p:sldId id="382" r:id="rId17"/>
    <p:sldId id="400" r:id="rId18"/>
    <p:sldId id="327" r:id="rId19"/>
    <p:sldId id="410" r:id="rId20"/>
    <p:sldId id="411" r:id="rId21"/>
    <p:sldId id="419" r:id="rId22"/>
    <p:sldId id="412" r:id="rId23"/>
    <p:sldId id="421" r:id="rId24"/>
    <p:sldId id="413" r:id="rId25"/>
    <p:sldId id="418" r:id="rId26"/>
    <p:sldId id="407" r:id="rId27"/>
    <p:sldId id="333" r:id="rId28"/>
    <p:sldId id="392" r:id="rId29"/>
    <p:sldId id="422" r:id="rId30"/>
    <p:sldId id="416" r:id="rId31"/>
    <p:sldId id="423" r:id="rId32"/>
    <p:sldId id="417" r:id="rId33"/>
    <p:sldId id="424" r:id="rId34"/>
    <p:sldId id="425" r:id="rId35"/>
    <p:sldId id="40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78776" autoAdjust="0"/>
  </p:normalViewPr>
  <p:slideViewPr>
    <p:cSldViewPr showGuides="1">
      <p:cViewPr varScale="1">
        <p:scale>
          <a:sx n="49" d="100"/>
          <a:sy n="49" d="100"/>
        </p:scale>
        <p:origin x="180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MUTUKU" userId="020c73822352d112" providerId="LiveId" clId="{151578E5-3E96-4395-AAB5-85C24EE05F07}"/>
    <pc:docChg chg="undo custSel addSld modSld">
      <pc:chgData name="FRANK MUTUKU" userId="020c73822352d112" providerId="LiveId" clId="{151578E5-3E96-4395-AAB5-85C24EE05F07}" dt="2024-09-22T19:26:03.056" v="1010" actId="14100"/>
      <pc:docMkLst>
        <pc:docMk/>
      </pc:docMkLst>
      <pc:sldChg chg="addSp delSp modSp mod">
        <pc:chgData name="FRANK MUTUKU" userId="020c73822352d112" providerId="LiveId" clId="{151578E5-3E96-4395-AAB5-85C24EE05F07}" dt="2024-09-22T18:50:27.004" v="296" actId="478"/>
        <pc:sldMkLst>
          <pc:docMk/>
          <pc:sldMk cId="0" sldId="275"/>
        </pc:sldMkLst>
        <pc:spChg chg="mod">
          <ac:chgData name="FRANK MUTUKU" userId="020c73822352d112" providerId="LiveId" clId="{151578E5-3E96-4395-AAB5-85C24EE05F07}" dt="2024-09-22T18:35:02.812" v="9" actId="1076"/>
          <ac:spMkLst>
            <pc:docMk/>
            <pc:sldMk cId="0" sldId="275"/>
            <ac:spMk id="3" creationId="{00000000-0000-0000-0000-000000000000}"/>
          </ac:spMkLst>
        </pc:spChg>
        <pc:spChg chg="add del mod">
          <ac:chgData name="FRANK MUTUKU" userId="020c73822352d112" providerId="LiveId" clId="{151578E5-3E96-4395-AAB5-85C24EE05F07}" dt="2024-09-22T18:50:27.004" v="296" actId="478"/>
          <ac:spMkLst>
            <pc:docMk/>
            <pc:sldMk cId="0" sldId="275"/>
            <ac:spMk id="5" creationId="{04789982-F24D-1031-E246-F4D45BEF94F6}"/>
          </ac:spMkLst>
        </pc:spChg>
        <pc:spChg chg="mod">
          <ac:chgData name="FRANK MUTUKU" userId="020c73822352d112" providerId="LiveId" clId="{151578E5-3E96-4395-AAB5-85C24EE05F07}" dt="2024-09-22T18:35:10.909" v="10" actId="1076"/>
          <ac:spMkLst>
            <pc:docMk/>
            <pc:sldMk cId="0" sldId="275"/>
            <ac:spMk id="7" creationId="{00000000-0000-0000-0000-000000000000}"/>
          </ac:spMkLst>
        </pc:spChg>
        <pc:picChg chg="mod">
          <ac:chgData name="FRANK MUTUKU" userId="020c73822352d112" providerId="LiveId" clId="{151578E5-3E96-4395-AAB5-85C24EE05F07}" dt="2024-09-22T18:34:54.133" v="8" actId="14100"/>
          <ac:picMkLst>
            <pc:docMk/>
            <pc:sldMk cId="0" sldId="275"/>
            <ac:picMk id="6" creationId="{00000000-0000-0000-0000-000000000000}"/>
          </ac:picMkLst>
        </pc:picChg>
      </pc:sldChg>
      <pc:sldChg chg="addSp modSp mod">
        <pc:chgData name="FRANK MUTUKU" userId="020c73822352d112" providerId="LiveId" clId="{151578E5-3E96-4395-AAB5-85C24EE05F07}" dt="2024-09-22T18:59:45.944" v="453" actId="14100"/>
        <pc:sldMkLst>
          <pc:docMk/>
          <pc:sldMk cId="0" sldId="281"/>
        </pc:sldMkLst>
        <pc:spChg chg="add mod">
          <ac:chgData name="FRANK MUTUKU" userId="020c73822352d112" providerId="LiveId" clId="{151578E5-3E96-4395-AAB5-85C24EE05F07}" dt="2024-09-22T18:59:41.406" v="452" actId="14100"/>
          <ac:spMkLst>
            <pc:docMk/>
            <pc:sldMk cId="0" sldId="281"/>
            <ac:spMk id="2" creationId="{C904BB4D-6732-94DD-31EB-B2F728E899B4}"/>
          </ac:spMkLst>
        </pc:spChg>
        <pc:spChg chg="mod">
          <ac:chgData name="FRANK MUTUKU" userId="020c73822352d112" providerId="LiveId" clId="{151578E5-3E96-4395-AAB5-85C24EE05F07}" dt="2024-09-22T18:59:45.944" v="453" actId="14100"/>
          <ac:spMkLst>
            <pc:docMk/>
            <pc:sldMk cId="0" sldId="281"/>
            <ac:spMk id="5" creationId="{00000000-0000-0000-0000-000000000000}"/>
          </ac:spMkLst>
        </pc:spChg>
      </pc:sldChg>
      <pc:sldChg chg="addSp modSp mod">
        <pc:chgData name="FRANK MUTUKU" userId="020c73822352d112" providerId="LiveId" clId="{151578E5-3E96-4395-AAB5-85C24EE05F07}" dt="2024-09-22T19:26:03.056" v="1010" actId="14100"/>
        <pc:sldMkLst>
          <pc:docMk/>
          <pc:sldMk cId="0" sldId="305"/>
        </pc:sldMkLst>
        <pc:spChg chg="add mod">
          <ac:chgData name="FRANK MUTUKU" userId="020c73822352d112" providerId="LiveId" clId="{151578E5-3E96-4395-AAB5-85C24EE05F07}" dt="2024-09-22T18:56:05.103" v="397" actId="1076"/>
          <ac:spMkLst>
            <pc:docMk/>
            <pc:sldMk cId="0" sldId="305"/>
            <ac:spMk id="2" creationId="{155A0C9B-E905-512D-849A-895675304245}"/>
          </ac:spMkLst>
        </pc:spChg>
        <pc:spChg chg="mod">
          <ac:chgData name="FRANK MUTUKU" userId="020c73822352d112" providerId="LiveId" clId="{151578E5-3E96-4395-AAB5-85C24EE05F07}" dt="2024-09-22T19:26:03.056" v="1010" actId="14100"/>
          <ac:spMkLst>
            <pc:docMk/>
            <pc:sldMk cId="0" sldId="305"/>
            <ac:spMk id="10" creationId="{00000000-0000-0000-0000-000000000000}"/>
          </ac:spMkLst>
        </pc:spChg>
      </pc:sldChg>
      <pc:sldChg chg="addSp modSp mod">
        <pc:chgData name="FRANK MUTUKU" userId="020c73822352d112" providerId="LiveId" clId="{151578E5-3E96-4395-AAB5-85C24EE05F07}" dt="2024-09-22T18:50:37.230" v="298"/>
        <pc:sldMkLst>
          <pc:docMk/>
          <pc:sldMk cId="0" sldId="322"/>
        </pc:sldMkLst>
        <pc:spChg chg="mod">
          <ac:chgData name="FRANK MUTUKU" userId="020c73822352d112" providerId="LiveId" clId="{151578E5-3E96-4395-AAB5-85C24EE05F07}" dt="2024-09-22T18:37:09.572" v="26" actId="1076"/>
          <ac:spMkLst>
            <pc:docMk/>
            <pc:sldMk cId="0" sldId="322"/>
            <ac:spMk id="2" creationId="{00000000-0000-0000-0000-000000000000}"/>
          </ac:spMkLst>
        </pc:spChg>
        <pc:spChg chg="add mod">
          <ac:chgData name="FRANK MUTUKU" userId="020c73822352d112" providerId="LiveId" clId="{151578E5-3E96-4395-AAB5-85C24EE05F07}" dt="2024-09-22T18:50:37.230" v="298"/>
          <ac:spMkLst>
            <pc:docMk/>
            <pc:sldMk cId="0" sldId="322"/>
            <ac:spMk id="3" creationId="{60F91025-5C85-F1AC-8432-A7CA302D84D4}"/>
          </ac:spMkLst>
        </pc:spChg>
        <pc:spChg chg="mod">
          <ac:chgData name="FRANK MUTUKU" userId="020c73822352d112" providerId="LiveId" clId="{151578E5-3E96-4395-AAB5-85C24EE05F07}" dt="2024-09-22T18:50:33.724" v="297" actId="14100"/>
          <ac:spMkLst>
            <pc:docMk/>
            <pc:sldMk cId="0" sldId="322"/>
            <ac:spMk id="5" creationId="{00000000-0000-0000-0000-000000000000}"/>
          </ac:spMkLst>
        </pc:spChg>
      </pc:sldChg>
      <pc:sldChg chg="addSp modSp mod">
        <pc:chgData name="FRANK MUTUKU" userId="020c73822352d112" providerId="LiveId" clId="{151578E5-3E96-4395-AAB5-85C24EE05F07}" dt="2024-09-22T18:51:12.795" v="301" actId="1076"/>
        <pc:sldMkLst>
          <pc:docMk/>
          <pc:sldMk cId="0" sldId="323"/>
        </pc:sldMkLst>
        <pc:spChg chg="add mod">
          <ac:chgData name="FRANK MUTUKU" userId="020c73822352d112" providerId="LiveId" clId="{151578E5-3E96-4395-AAB5-85C24EE05F07}" dt="2024-09-22T18:51:12.795" v="301" actId="1076"/>
          <ac:spMkLst>
            <pc:docMk/>
            <pc:sldMk cId="0" sldId="323"/>
            <ac:spMk id="2" creationId="{8995734D-9ECD-1DAA-0052-DDE8E3CFE9C7}"/>
          </ac:spMkLst>
        </pc:spChg>
        <pc:picChg chg="mod">
          <ac:chgData name="FRANK MUTUKU" userId="020c73822352d112" providerId="LiveId" clId="{151578E5-3E96-4395-AAB5-85C24EE05F07}" dt="2024-09-22T18:50:53.570" v="299" actId="14100"/>
          <ac:picMkLst>
            <pc:docMk/>
            <pc:sldMk cId="0" sldId="323"/>
            <ac:picMk id="3" creationId="{00000000-0000-0000-0000-000000000000}"/>
          </ac:picMkLst>
        </pc:picChg>
      </pc:sldChg>
      <pc:sldChg chg="addSp modSp mod">
        <pc:chgData name="FRANK MUTUKU" userId="020c73822352d112" providerId="LiveId" clId="{151578E5-3E96-4395-AAB5-85C24EE05F07}" dt="2024-09-22T19:23:14.904" v="993" actId="20577"/>
        <pc:sldMkLst>
          <pc:docMk/>
          <pc:sldMk cId="0" sldId="325"/>
        </pc:sldMkLst>
        <pc:spChg chg="add mod">
          <ac:chgData name="FRANK MUTUKU" userId="020c73822352d112" providerId="LiveId" clId="{151578E5-3E96-4395-AAB5-85C24EE05F07}" dt="2024-09-22T19:16:25.321" v="832" actId="1076"/>
          <ac:spMkLst>
            <pc:docMk/>
            <pc:sldMk cId="0" sldId="325"/>
            <ac:spMk id="2" creationId="{749E9DFA-EC07-DCB8-4ABE-D46EB14E4801}"/>
          </ac:spMkLst>
        </pc:spChg>
        <pc:spChg chg="mod">
          <ac:chgData name="FRANK MUTUKU" userId="020c73822352d112" providerId="LiveId" clId="{151578E5-3E96-4395-AAB5-85C24EE05F07}" dt="2024-09-22T19:23:14.904" v="993" actId="20577"/>
          <ac:spMkLst>
            <pc:docMk/>
            <pc:sldMk cId="0" sldId="325"/>
            <ac:spMk id="5" creationId="{00000000-0000-0000-0000-000000000000}"/>
          </ac:spMkLst>
        </pc:spChg>
      </pc:sldChg>
      <pc:sldChg chg="addSp modSp mod">
        <pc:chgData name="FRANK MUTUKU" userId="020c73822352d112" providerId="LiveId" clId="{151578E5-3E96-4395-AAB5-85C24EE05F07}" dt="2024-09-22T18:52:33.333" v="308" actId="207"/>
        <pc:sldMkLst>
          <pc:docMk/>
          <pc:sldMk cId="0" sldId="344"/>
        </pc:sldMkLst>
        <pc:spChg chg="add mod">
          <ac:chgData name="FRANK MUTUKU" userId="020c73822352d112" providerId="LiveId" clId="{151578E5-3E96-4395-AAB5-85C24EE05F07}" dt="2024-09-22T18:51:42.424" v="302"/>
          <ac:spMkLst>
            <pc:docMk/>
            <pc:sldMk cId="0" sldId="344"/>
            <ac:spMk id="2" creationId="{D928DE64-A0D6-A9C8-E1E6-2DE1CA214294}"/>
          </ac:spMkLst>
        </pc:spChg>
        <pc:spChg chg="mod">
          <ac:chgData name="FRANK MUTUKU" userId="020c73822352d112" providerId="LiveId" clId="{151578E5-3E96-4395-AAB5-85C24EE05F07}" dt="2024-09-22T18:52:33.333" v="308" actId="207"/>
          <ac:spMkLst>
            <pc:docMk/>
            <pc:sldMk cId="0" sldId="344"/>
            <ac:spMk id="3" creationId="{00000000-0000-0000-0000-000000000000}"/>
          </ac:spMkLst>
        </pc:spChg>
      </pc:sldChg>
      <pc:sldChg chg="addSp modSp mod">
        <pc:chgData name="FRANK MUTUKU" userId="020c73822352d112" providerId="LiveId" clId="{151578E5-3E96-4395-AAB5-85C24EE05F07}" dt="2024-09-22T19:00:24.365" v="455" actId="1076"/>
        <pc:sldMkLst>
          <pc:docMk/>
          <pc:sldMk cId="0" sldId="359"/>
        </pc:sldMkLst>
        <pc:spChg chg="add mod">
          <ac:chgData name="FRANK MUTUKU" userId="020c73822352d112" providerId="LiveId" clId="{151578E5-3E96-4395-AAB5-85C24EE05F07}" dt="2024-09-22T19:00:24.365" v="455" actId="1076"/>
          <ac:spMkLst>
            <pc:docMk/>
            <pc:sldMk cId="0" sldId="359"/>
            <ac:spMk id="4" creationId="{025CBB11-0A8B-74D0-F403-BDAE9BF11338}"/>
          </ac:spMkLst>
        </pc:spChg>
      </pc:sldChg>
      <pc:sldChg chg="addSp modSp mod">
        <pc:chgData name="FRANK MUTUKU" userId="020c73822352d112" providerId="LiveId" clId="{151578E5-3E96-4395-AAB5-85C24EE05F07}" dt="2024-09-22T19:22:00.800" v="966" actId="14100"/>
        <pc:sldMkLst>
          <pc:docMk/>
          <pc:sldMk cId="0" sldId="370"/>
        </pc:sldMkLst>
        <pc:spChg chg="add mod">
          <ac:chgData name="FRANK MUTUKU" userId="020c73822352d112" providerId="LiveId" clId="{151578E5-3E96-4395-AAB5-85C24EE05F07}" dt="2024-09-22T19:07:22.016" v="638" actId="1076"/>
          <ac:spMkLst>
            <pc:docMk/>
            <pc:sldMk cId="0" sldId="370"/>
            <ac:spMk id="2" creationId="{3C5BA2BF-DC8C-4121-3803-5D41E16DC360}"/>
          </ac:spMkLst>
        </pc:spChg>
        <pc:spChg chg="mod">
          <ac:chgData name="FRANK MUTUKU" userId="020c73822352d112" providerId="LiveId" clId="{151578E5-3E96-4395-AAB5-85C24EE05F07}" dt="2024-09-22T19:22:00.800" v="966" actId="14100"/>
          <ac:spMkLst>
            <pc:docMk/>
            <pc:sldMk cId="0" sldId="370"/>
            <ac:spMk id="6" creationId="{00000000-0000-0000-0000-000000000000}"/>
          </ac:spMkLst>
        </pc:spChg>
      </pc:sldChg>
      <pc:sldChg chg="addSp modSp mod">
        <pc:chgData name="FRANK MUTUKU" userId="020c73822352d112" providerId="LiveId" clId="{151578E5-3E96-4395-AAB5-85C24EE05F07}" dt="2024-09-22T19:25:16.207" v="1009" actId="27636"/>
        <pc:sldMkLst>
          <pc:docMk/>
          <pc:sldMk cId="0" sldId="382"/>
        </pc:sldMkLst>
        <pc:spChg chg="mod">
          <ac:chgData name="FRANK MUTUKU" userId="020c73822352d112" providerId="LiveId" clId="{151578E5-3E96-4395-AAB5-85C24EE05F07}" dt="2024-09-22T19:25:16.207" v="1009" actId="27636"/>
          <ac:spMkLst>
            <pc:docMk/>
            <pc:sldMk cId="0" sldId="382"/>
            <ac:spMk id="2" creationId="{00000000-0000-0000-0000-000000000000}"/>
          </ac:spMkLst>
        </pc:spChg>
        <pc:spChg chg="add mod">
          <ac:chgData name="FRANK MUTUKU" userId="020c73822352d112" providerId="LiveId" clId="{151578E5-3E96-4395-AAB5-85C24EE05F07}" dt="2024-09-22T19:24:54.913" v="1004"/>
          <ac:spMkLst>
            <pc:docMk/>
            <pc:sldMk cId="0" sldId="382"/>
            <ac:spMk id="3" creationId="{59828CF3-C916-886A-F744-0C1A59169199}"/>
          </ac:spMkLst>
        </pc:spChg>
        <pc:picChg chg="mod">
          <ac:chgData name="FRANK MUTUKU" userId="020c73822352d112" providerId="LiveId" clId="{151578E5-3E96-4395-AAB5-85C24EE05F07}" dt="2024-09-22T19:25:05.602" v="1006" actId="14100"/>
          <ac:picMkLst>
            <pc:docMk/>
            <pc:sldMk cId="0" sldId="382"/>
            <ac:picMk id="6" creationId="{00000000-0000-0000-0000-000000000000}"/>
          </ac:picMkLst>
        </pc:picChg>
      </pc:sldChg>
      <pc:sldChg chg="addSp delSp modSp mod">
        <pc:chgData name="FRANK MUTUKU" userId="020c73822352d112" providerId="LiveId" clId="{151578E5-3E96-4395-AAB5-85C24EE05F07}" dt="2024-09-22T19:24:25" v="1000" actId="14100"/>
        <pc:sldMkLst>
          <pc:docMk/>
          <pc:sldMk cId="3364760603" sldId="390"/>
        </pc:sldMkLst>
        <pc:spChg chg="add del mod">
          <ac:chgData name="FRANK MUTUKU" userId="020c73822352d112" providerId="LiveId" clId="{151578E5-3E96-4395-AAB5-85C24EE05F07}" dt="2024-09-22T19:23:55.087" v="998" actId="22"/>
          <ac:spMkLst>
            <pc:docMk/>
            <pc:sldMk cId="3364760603" sldId="390"/>
            <ac:spMk id="3" creationId="{04BFC559-556C-EC13-47F0-985847D031F7}"/>
          </ac:spMkLst>
        </pc:spChg>
        <pc:spChg chg="add mod">
          <ac:chgData name="FRANK MUTUKU" userId="020c73822352d112" providerId="LiveId" clId="{151578E5-3E96-4395-AAB5-85C24EE05F07}" dt="2024-09-22T19:24:13.786" v="999"/>
          <ac:spMkLst>
            <pc:docMk/>
            <pc:sldMk cId="3364760603" sldId="390"/>
            <ac:spMk id="6" creationId="{880CEF6E-B041-FF6B-C0DD-4651FA873E9A}"/>
          </ac:spMkLst>
        </pc:spChg>
        <pc:picChg chg="mod">
          <ac:chgData name="FRANK MUTUKU" userId="020c73822352d112" providerId="LiveId" clId="{151578E5-3E96-4395-AAB5-85C24EE05F07}" dt="2024-09-22T19:24:25" v="1000" actId="14100"/>
          <ac:picMkLst>
            <pc:docMk/>
            <pc:sldMk cId="3364760603" sldId="390"/>
            <ac:picMk id="8" creationId="{E2A3734A-592F-5601-F4CE-3CF3610C456D}"/>
          </ac:picMkLst>
        </pc:picChg>
      </pc:sldChg>
      <pc:sldChg chg="delSp modSp new mod">
        <pc:chgData name="FRANK MUTUKU" userId="020c73822352d112" providerId="LiveId" clId="{151578E5-3E96-4395-AAB5-85C24EE05F07}" dt="2024-09-22T18:49:24.883" v="289" actId="5793"/>
        <pc:sldMkLst>
          <pc:docMk/>
          <pc:sldMk cId="2513116818" sldId="393"/>
        </pc:sldMkLst>
        <pc:spChg chg="del">
          <ac:chgData name="FRANK MUTUKU" userId="020c73822352d112" providerId="LiveId" clId="{151578E5-3E96-4395-AAB5-85C24EE05F07}" dt="2024-09-22T18:44:03.318" v="101" actId="478"/>
          <ac:spMkLst>
            <pc:docMk/>
            <pc:sldMk cId="2513116818" sldId="393"/>
            <ac:spMk id="2" creationId="{8746030F-C38A-CA8D-4A8D-9CCFB9B9E6D7}"/>
          </ac:spMkLst>
        </pc:spChg>
        <pc:spChg chg="mod">
          <ac:chgData name="FRANK MUTUKU" userId="020c73822352d112" providerId="LiveId" clId="{151578E5-3E96-4395-AAB5-85C24EE05F07}" dt="2024-09-22T18:45:36.307" v="181" actId="255"/>
          <ac:spMkLst>
            <pc:docMk/>
            <pc:sldMk cId="2513116818" sldId="393"/>
            <ac:spMk id="3" creationId="{00B5BBB8-A268-4738-1B2E-5FEA97496FC7}"/>
          </ac:spMkLst>
        </pc:spChg>
        <pc:spChg chg="mod">
          <ac:chgData name="FRANK MUTUKU" userId="020c73822352d112" providerId="LiveId" clId="{151578E5-3E96-4395-AAB5-85C24EE05F07}" dt="2024-09-22T18:49:24.883" v="289" actId="5793"/>
          <ac:spMkLst>
            <pc:docMk/>
            <pc:sldMk cId="2513116818" sldId="393"/>
            <ac:spMk id="5" creationId="{4D1EFA92-2B19-E0C0-A791-E3A45E9D4C31}"/>
          </ac:spMkLst>
        </pc:spChg>
      </pc:sldChg>
    </pc:docChg>
  </pc:docChgLst>
  <pc:docChgLst>
    <pc:chgData name="FRANK MUTUKU" userId="020c73822352d112" providerId="LiveId" clId="{1749A064-7E18-4DE4-9045-79C2502E9F9E}"/>
    <pc:docChg chg="custSel addSld delSld modSld">
      <pc:chgData name="FRANK MUTUKU" userId="020c73822352d112" providerId="LiveId" clId="{1749A064-7E18-4DE4-9045-79C2502E9F9E}" dt="2025-09-19T07:15:29.930" v="148" actId="14100"/>
      <pc:docMkLst>
        <pc:docMk/>
      </pc:docMkLst>
      <pc:sldChg chg="modSp mod">
        <pc:chgData name="FRANK MUTUKU" userId="020c73822352d112" providerId="LiveId" clId="{1749A064-7E18-4DE4-9045-79C2502E9F9E}" dt="2025-09-10T12:08:11.513" v="97" actId="20577"/>
        <pc:sldMkLst>
          <pc:docMk/>
          <pc:sldMk cId="0" sldId="281"/>
        </pc:sldMkLst>
        <pc:spChg chg="mod">
          <ac:chgData name="FRANK MUTUKU" userId="020c73822352d112" providerId="LiveId" clId="{1749A064-7E18-4DE4-9045-79C2502E9F9E}" dt="2025-09-10T12:08:11.513" v="97" actId="20577"/>
          <ac:spMkLst>
            <pc:docMk/>
            <pc:sldMk cId="0" sldId="281"/>
            <ac:spMk id="5" creationId="{00000000-0000-0000-0000-000000000000}"/>
          </ac:spMkLst>
        </pc:spChg>
      </pc:sldChg>
      <pc:sldChg chg="modSp mod">
        <pc:chgData name="FRANK MUTUKU" userId="020c73822352d112" providerId="LiveId" clId="{1749A064-7E18-4DE4-9045-79C2502E9F9E}" dt="2025-09-10T12:03:19.022" v="9" actId="20577"/>
        <pc:sldMkLst>
          <pc:docMk/>
          <pc:sldMk cId="0" sldId="325"/>
        </pc:sldMkLst>
        <pc:spChg chg="mod">
          <ac:chgData name="FRANK MUTUKU" userId="020c73822352d112" providerId="LiveId" clId="{1749A064-7E18-4DE4-9045-79C2502E9F9E}" dt="2025-09-10T12:03:19.022" v="9" actId="20577"/>
          <ac:spMkLst>
            <pc:docMk/>
            <pc:sldMk cId="0" sldId="325"/>
            <ac:spMk id="5" creationId="{00000000-0000-0000-0000-000000000000}"/>
          </ac:spMkLst>
        </pc:spChg>
      </pc:sldChg>
      <pc:sldChg chg="modSp mod">
        <pc:chgData name="FRANK MUTUKU" userId="020c73822352d112" providerId="LiveId" clId="{1749A064-7E18-4DE4-9045-79C2502E9F9E}" dt="2025-09-10T12:01:54.174" v="0" actId="14100"/>
        <pc:sldMkLst>
          <pc:docMk/>
          <pc:sldMk cId="0" sldId="359"/>
        </pc:sldMkLst>
        <pc:picChg chg="mod">
          <ac:chgData name="FRANK MUTUKU" userId="020c73822352d112" providerId="LiveId" clId="{1749A064-7E18-4DE4-9045-79C2502E9F9E}" dt="2025-09-10T12:01:54.174" v="0" actId="14100"/>
          <ac:picMkLst>
            <pc:docMk/>
            <pc:sldMk cId="0" sldId="359"/>
            <ac:picMk id="6" creationId="{00000000-0000-0000-0000-000000000000}"/>
          </ac:picMkLst>
        </pc:picChg>
      </pc:sldChg>
      <pc:sldChg chg="del">
        <pc:chgData name="FRANK MUTUKU" userId="020c73822352d112" providerId="LiveId" clId="{1749A064-7E18-4DE4-9045-79C2502E9F9E}" dt="2025-09-10T12:04:14.616" v="11" actId="47"/>
        <pc:sldMkLst>
          <pc:docMk/>
          <pc:sldMk cId="1038240919" sldId="394"/>
        </pc:sldMkLst>
      </pc:sldChg>
      <pc:sldChg chg="del">
        <pc:chgData name="FRANK MUTUKU" userId="020c73822352d112" providerId="LiveId" clId="{1749A064-7E18-4DE4-9045-79C2502E9F9E}" dt="2025-09-10T12:04:12.608" v="10" actId="47"/>
        <pc:sldMkLst>
          <pc:docMk/>
          <pc:sldMk cId="4205589154" sldId="395"/>
        </pc:sldMkLst>
      </pc:sldChg>
      <pc:sldChg chg="del">
        <pc:chgData name="FRANK MUTUKU" userId="020c73822352d112" providerId="LiveId" clId="{1749A064-7E18-4DE4-9045-79C2502E9F9E}" dt="2025-09-10T12:04:17.540" v="13" actId="47"/>
        <pc:sldMkLst>
          <pc:docMk/>
          <pc:sldMk cId="3295727755" sldId="396"/>
        </pc:sldMkLst>
      </pc:sldChg>
      <pc:sldChg chg="del">
        <pc:chgData name="FRANK MUTUKU" userId="020c73822352d112" providerId="LiveId" clId="{1749A064-7E18-4DE4-9045-79C2502E9F9E}" dt="2025-09-10T12:04:18.609" v="14" actId="47"/>
        <pc:sldMkLst>
          <pc:docMk/>
          <pc:sldMk cId="1205255406" sldId="397"/>
        </pc:sldMkLst>
      </pc:sldChg>
      <pc:sldChg chg="del">
        <pc:chgData name="FRANK MUTUKU" userId="020c73822352d112" providerId="LiveId" clId="{1749A064-7E18-4DE4-9045-79C2502E9F9E}" dt="2025-09-10T12:04:19.804" v="15" actId="47"/>
        <pc:sldMkLst>
          <pc:docMk/>
          <pc:sldMk cId="3170608758" sldId="398"/>
        </pc:sldMkLst>
      </pc:sldChg>
      <pc:sldChg chg="del">
        <pc:chgData name="FRANK MUTUKU" userId="020c73822352d112" providerId="LiveId" clId="{1749A064-7E18-4DE4-9045-79C2502E9F9E}" dt="2025-09-10T12:04:20.625" v="16" actId="47"/>
        <pc:sldMkLst>
          <pc:docMk/>
          <pc:sldMk cId="1712378935" sldId="399"/>
        </pc:sldMkLst>
      </pc:sldChg>
      <pc:sldChg chg="del">
        <pc:chgData name="FRANK MUTUKU" userId="020c73822352d112" providerId="LiveId" clId="{1749A064-7E18-4DE4-9045-79C2502E9F9E}" dt="2025-09-10T12:04:23.136" v="18" actId="47"/>
        <pc:sldMkLst>
          <pc:docMk/>
          <pc:sldMk cId="2322764504" sldId="402"/>
        </pc:sldMkLst>
      </pc:sldChg>
      <pc:sldChg chg="del">
        <pc:chgData name="FRANK MUTUKU" userId="020c73822352d112" providerId="LiveId" clId="{1749A064-7E18-4DE4-9045-79C2502E9F9E}" dt="2025-09-10T12:04:23.930" v="19" actId="47"/>
        <pc:sldMkLst>
          <pc:docMk/>
          <pc:sldMk cId="1307620719" sldId="403"/>
        </pc:sldMkLst>
      </pc:sldChg>
      <pc:sldChg chg="del">
        <pc:chgData name="FRANK MUTUKU" userId="020c73822352d112" providerId="LiveId" clId="{1749A064-7E18-4DE4-9045-79C2502E9F9E}" dt="2025-09-10T12:04:24.766" v="20" actId="47"/>
        <pc:sldMkLst>
          <pc:docMk/>
          <pc:sldMk cId="2391518030" sldId="404"/>
        </pc:sldMkLst>
      </pc:sldChg>
      <pc:sldChg chg="del">
        <pc:chgData name="FRANK MUTUKU" userId="020c73822352d112" providerId="LiveId" clId="{1749A064-7E18-4DE4-9045-79C2502E9F9E}" dt="2025-09-10T12:04:16.423" v="12" actId="47"/>
        <pc:sldMkLst>
          <pc:docMk/>
          <pc:sldMk cId="1889735723" sldId="405"/>
        </pc:sldMkLst>
      </pc:sldChg>
      <pc:sldChg chg="del">
        <pc:chgData name="FRANK MUTUKU" userId="020c73822352d112" providerId="LiveId" clId="{1749A064-7E18-4DE4-9045-79C2502E9F9E}" dt="2025-09-10T12:04:22.014" v="17" actId="47"/>
        <pc:sldMkLst>
          <pc:docMk/>
          <pc:sldMk cId="2166708220" sldId="408"/>
        </pc:sldMkLst>
      </pc:sldChg>
      <pc:sldChg chg="addSp modSp add mod">
        <pc:chgData name="FRANK MUTUKU" userId="020c73822352d112" providerId="LiveId" clId="{1749A064-7E18-4DE4-9045-79C2502E9F9E}" dt="2025-09-19T07:15:29.930" v="148" actId="14100"/>
        <pc:sldMkLst>
          <pc:docMk/>
          <pc:sldMk cId="2480144564" sldId="425"/>
        </pc:sldMkLst>
        <pc:spChg chg="mod">
          <ac:chgData name="FRANK MUTUKU" userId="020c73822352d112" providerId="LiveId" clId="{1749A064-7E18-4DE4-9045-79C2502E9F9E}" dt="2025-09-19T07:15:11.637" v="143" actId="20577"/>
          <ac:spMkLst>
            <pc:docMk/>
            <pc:sldMk cId="2480144564" sldId="425"/>
            <ac:spMk id="5" creationId="{851C81B1-8B4A-9F9F-A199-ED0338D8CE4D}"/>
          </ac:spMkLst>
        </pc:spChg>
        <pc:picChg chg="add mod">
          <ac:chgData name="FRANK MUTUKU" userId="020c73822352d112" providerId="LiveId" clId="{1749A064-7E18-4DE4-9045-79C2502E9F9E}" dt="2025-09-19T07:15:29.930" v="148" actId="14100"/>
          <ac:picMkLst>
            <pc:docMk/>
            <pc:sldMk cId="2480144564" sldId="425"/>
            <ac:picMk id="3" creationId="{AB978158-488E-3690-6825-479A9281CD67}"/>
          </ac:picMkLst>
        </pc:picChg>
      </pc:sldChg>
    </pc:docChg>
  </pc:docChgLst>
  <pc:docChgLst>
    <pc:chgData name="FRANK MUTUKU" userId="020c73822352d112" providerId="LiveId" clId="{F0371A1D-1C91-4741-9369-C58E9A5D9D4A}"/>
    <pc:docChg chg="modSld">
      <pc:chgData name="FRANK MUTUKU" userId="020c73822352d112" providerId="LiveId" clId="{F0371A1D-1C91-4741-9369-C58E9A5D9D4A}" dt="2025-04-17T13:25:07.597" v="24" actId="20577"/>
      <pc:docMkLst>
        <pc:docMk/>
      </pc:docMkLst>
      <pc:sldChg chg="modSp mod">
        <pc:chgData name="FRANK MUTUKU" userId="020c73822352d112" providerId="LiveId" clId="{F0371A1D-1C91-4741-9369-C58E9A5D9D4A}" dt="2025-04-17T13:25:07.597" v="24" actId="20577"/>
        <pc:sldMkLst>
          <pc:docMk/>
          <pc:sldMk cId="2513116818" sldId="393"/>
        </pc:sldMkLst>
        <pc:spChg chg="mod">
          <ac:chgData name="FRANK MUTUKU" userId="020c73822352d112" providerId="LiveId" clId="{F0371A1D-1C91-4741-9369-C58E9A5D9D4A}" dt="2025-04-17T13:25:07.597" v="24" actId="20577"/>
          <ac:spMkLst>
            <pc:docMk/>
            <pc:sldMk cId="2513116818" sldId="393"/>
            <ac:spMk id="5" creationId="{4D1EFA92-2B19-E0C0-A791-E3A45E9D4C3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5DCDB-6699-4ED7-B8F0-E16636FC23CA}" type="datetimeFigureOut">
              <a:rPr lang="en-GB" smtClean="0"/>
              <a:t>19/09/2025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11A80-C4E1-4491-994B-8F368E723275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340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11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1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391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633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028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51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0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612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9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76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465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55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255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11A80-C4E1-4491-994B-8F368E72327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4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actsTitlePag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1259632" y="6356350"/>
            <a:ext cx="662473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KCSAP: Stakeholders Workshop - 8/1/2020 - IMTR</a:t>
            </a:r>
            <a:endParaRPr lang="en-GB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KCSAP: Stakeholders Workshop - 8/1/2020 - IMTR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8313" y="2133600"/>
            <a:ext cx="8280400" cy="4032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T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esday Me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KCSAP: Stakeholders Workshop - 8/1/2020 - IMTR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KCSAP: Stakeholders Workshop - 8/1/2020 - IMTR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BA49F-E48A-44CD-899D-6CBE5EF822D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09/19/2025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KCSAP: Stakeholders Workshop - 8/1/2020 - IMTR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ct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GB"/>
              <a:t>KCSAP: Stakeholders Workshop - 8/1/2020 - IMTR</a:t>
            </a:r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42CB2A3-C7E0-44E8-B81D-1DAFC0B2E3E8}" type="slidenum">
              <a:rPr lang="en-GB" smtClean="0"/>
              <a:t>‹#›</a:t>
            </a:fld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  <p:pic>
        <p:nvPicPr>
          <p:cNvPr id="14" name="Picture 13" descr="Coat-of-arms-DETAILED-rgb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539552" y="188640"/>
            <a:ext cx="720080" cy="67732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395536" y="764704"/>
            <a:ext cx="11521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b="1" dirty="0">
                <a:solidFill>
                  <a:schemeClr val="tx1"/>
                </a:solidFill>
              </a:rPr>
              <a:t>Kenya Meteorological Department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ambenje\gallery of maps &amp; Photos\New Folder\DSC086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3" t="33521" r="-9804"/>
          <a:stretch>
            <a:fillRect/>
          </a:stretch>
        </p:blipFill>
        <p:spPr bwMode="auto">
          <a:xfrm>
            <a:off x="94440" y="2025752"/>
            <a:ext cx="10945216" cy="417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515110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KENYA METEOROLOGICAL DEPARTMENT (KMD)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3"/>
          </p:nvPr>
        </p:nvSpPr>
        <p:spPr>
          <a:xfrm>
            <a:off x="94440" y="5948543"/>
            <a:ext cx="3600400" cy="1009585"/>
          </a:xfrm>
          <a:noFill/>
        </p:spPr>
        <p:txBody>
          <a:bodyPr>
            <a:normAutofit fontScale="32500" lnSpcReduction="20000"/>
          </a:bodyPr>
          <a:lstStyle/>
          <a:p>
            <a:pPr algn="l">
              <a:buNone/>
            </a:pPr>
            <a:endParaRPr lang="en-GB" sz="2000" b="1" dirty="0"/>
          </a:p>
          <a:p>
            <a:pPr algn="l">
              <a:buNone/>
            </a:pPr>
            <a:endParaRPr lang="en-GB" sz="1400" dirty="0"/>
          </a:p>
          <a:p>
            <a:pPr algn="l">
              <a:buNone/>
            </a:pPr>
            <a:r>
              <a:rPr lang="en-GB" sz="7530" dirty="0"/>
              <a:t>Climate Services –GAW Section</a:t>
            </a:r>
          </a:p>
          <a:p>
            <a:pPr algn="l">
              <a:buNone/>
            </a:pPr>
            <a:endParaRPr lang="en-GB" sz="7530" dirty="0"/>
          </a:p>
          <a:p>
            <a:endParaRPr lang="en-GB" sz="753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1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449161" y="6229763"/>
            <a:ext cx="3178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KMD Headquarter, Dagoretti Corner, NAIROBI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1AAA8-D4FF-83FB-1D91-8B68E336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39C71-BDD3-AFC0-92A1-E4FF4F95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10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25A63-D3A6-21F5-5F3E-015A9AB2C5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196752"/>
            <a:ext cx="8280400" cy="49690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Below is a plot of Total Column Ozone time series from 2023 to 2024 for NRB station.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2F7BBB-266D-BB1C-8370-591B453B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60848"/>
            <a:ext cx="8928992" cy="445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9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BREWER SPECTROPHOTOMETER (#071)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9FE85-D525-E3B0-2EE4-3F87E1580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847088"/>
            <a:ext cx="8207374" cy="460624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8F227-39F5-8B58-F6F9-F293D288D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792" y="6421314"/>
            <a:ext cx="3352800" cy="365125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14026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12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51520" y="1412776"/>
            <a:ext cx="8640960" cy="5040560"/>
          </a:xfr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is an automatic instrument placed on an open roof that measures total column Ozone. 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instrument tracks the spectrum of the sun throughout the day and sends the measurements to a receiver. 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display consists of ozone averages for the day and a graphical display of the measurements real time.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data is also transmitted to the World Data Center.</a:t>
            </a:r>
          </a:p>
          <a:p>
            <a:pPr marL="0" indent="0">
              <a:buNone/>
              <a:defRPr/>
            </a:pPr>
            <a:endParaRPr lang="en-GB" sz="1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lvl="1" indent="0">
              <a:buNone/>
              <a:defRPr/>
            </a:pPr>
            <a:r>
              <a:rPr lang="en-GB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</a:p>
          <a:p>
            <a:pPr marL="365760" lvl="1" indent="0">
              <a:buNone/>
              <a:defRPr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lvl="1" indent="0">
              <a:buNone/>
              <a:defRPr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</a:p>
          <a:p>
            <a:pPr marL="0" indent="0">
              <a:buNone/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35E1260-84AC-F032-22E1-EE58E887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501650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3274214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1AAA8-D4FF-83FB-1D91-8B68E336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39C71-BDD3-AFC0-92A1-E4FF4F95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13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25A63-D3A6-21F5-5F3E-015A9AB2C5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512" y="1268760"/>
            <a:ext cx="8964488" cy="50875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a display of the software that runs the Brewer and also the data graphic presentation of the real time data.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481A4A-BBF4-1979-4A04-C2A58BEEC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60848"/>
            <a:ext cx="8856984" cy="43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6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EA019-A8A2-A7ED-CB3C-D6EFC270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14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5C665-A6D2-9400-CC20-46F26F2F1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520" y="1124744"/>
            <a:ext cx="8926960" cy="50411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Below is a plot of the daily average total column O3 from Jan to May 2025. Data obtained from the Brewer Spectrophotometer(NRB Station).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719BC-4124-5956-C76F-68C4170A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851"/>
            <a:ext cx="9035480" cy="4007469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C723978-A9B6-1FCC-F856-E4A62D765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309109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1BB8E-FBA5-94A7-9516-BF480F39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15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9665C-3913-0F0D-3B02-42FBD12E21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1268760"/>
            <a:ext cx="8568952" cy="50875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From both the Dobson and Brewer spectrophotometers: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July 2023 and July 2025, Nairobi’s total column ozone oscillates roughly between 230 DU and 310 DU, driven by a semi-annual cycle with maximum in March–April and September–October and minimal in June–July and December.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column O3 data is highly used to validate satellite data.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EFDE1F4-CF48-9B5F-EA46-86372BAF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2573084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504056"/>
          </a:xfrm>
        </p:spPr>
        <p:txBody>
          <a:bodyPr>
            <a:noAutofit/>
          </a:bodyPr>
          <a:lstStyle/>
          <a:p>
            <a:r>
              <a:rPr lang="en-GB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OZONE SONDE</a:t>
            </a:r>
            <a:endParaRPr lang="en-GB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28CF3-C916-886A-F744-0C1A5916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792" y="6453336"/>
            <a:ext cx="3352800" cy="365125"/>
          </a:xfrm>
        </p:spPr>
        <p:txBody>
          <a:bodyPr/>
          <a:lstStyle/>
          <a:p>
            <a:r>
              <a:rPr lang="en-GB" sz="1600" dirty="0"/>
              <a:t>Global Atmospheric Watch (GAW)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B93A1D9-F156-AB5B-A2DF-39CAAA9E53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1772816"/>
            <a:ext cx="8892480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18CA7-D59B-DE84-B0DF-DDFF4F46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72816"/>
            <a:ext cx="8784976" cy="46805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448682"/>
          </a:xfrm>
        </p:spPr>
        <p:txBody>
          <a:bodyPr>
            <a:noAutofit/>
          </a:bodyPr>
          <a:lstStyle/>
          <a:p>
            <a:r>
              <a:rPr lang="en-GB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OZONE SONDE LAUNCH</a:t>
            </a:r>
            <a:endParaRPr lang="en-GB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772816"/>
            <a:ext cx="8640959" cy="47492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28CF3-C916-886A-F744-0C1A5916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792" y="6453336"/>
            <a:ext cx="3352800" cy="365125"/>
          </a:xfrm>
        </p:spPr>
        <p:txBody>
          <a:bodyPr/>
          <a:lstStyle/>
          <a:p>
            <a:r>
              <a:rPr lang="en-GB" sz="16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216744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18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412776"/>
            <a:ext cx="8280400" cy="518457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GB" sz="2800" dirty="0"/>
          </a:p>
          <a:p>
            <a:pPr marL="365760" lvl="1" indent="0">
              <a:buNone/>
              <a:defRPr/>
            </a:pPr>
            <a:r>
              <a:rPr lang="en-GB" sz="3200" dirty="0"/>
              <a:t>                  </a:t>
            </a:r>
          </a:p>
          <a:p>
            <a:pPr marL="365760" lvl="1" indent="0">
              <a:buNone/>
              <a:defRPr/>
            </a:pPr>
            <a:endParaRPr lang="en-GB" sz="3200" dirty="0"/>
          </a:p>
          <a:p>
            <a:pPr marL="365760" lvl="1" indent="0">
              <a:buNone/>
              <a:defRPr/>
            </a:pPr>
            <a:r>
              <a:rPr lang="en-GB" sz="3200" dirty="0"/>
              <a:t>               </a:t>
            </a:r>
          </a:p>
          <a:p>
            <a:pPr marL="0" indent="0">
              <a:buNone/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 marL="0" indent="0">
              <a:buNone/>
              <a:defRPr/>
            </a:pPr>
            <a:endParaRPr lang="en-GB" sz="2800" dirty="0"/>
          </a:p>
          <a:p>
            <a:pPr marL="0" indent="0">
              <a:buNone/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 marL="0" indent="0">
              <a:buNone/>
              <a:defRPr/>
            </a:pPr>
            <a:endParaRPr lang="en-GB" sz="2800" dirty="0"/>
          </a:p>
          <a:p>
            <a:pPr marL="0" indent="0">
              <a:buNone/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1296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18"/>
                <a:ea typeface="Microsoft YaHei" panose="020B0503020204020204" pitchFamily="2" charset="-122"/>
                <a:cs typeface="Arial" panose="020B0604020202020204" pitchFamily="18"/>
              </a:rPr>
              <a:t>    </a:t>
            </a: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18"/>
                <a:ea typeface="Microsoft YaHei" panose="020B0503020204020204" pitchFamily="2" charset="-122"/>
                <a:cs typeface="Arial" panose="020B0604020202020204" pitchFamily="18"/>
              </a:rPr>
              <a:t> </a:t>
            </a:r>
            <a:r>
              <a:rPr lang="en-GB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VERTICAL PROFILE OZONE MEASUREMENT</a:t>
            </a: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Microsoft YaHei" panose="020B0503020204020204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18"/>
              <a:ea typeface="Microsoft YaHei" panose="020B0503020204020204" pitchFamily="2" charset="-122"/>
              <a:cs typeface="Arial" panose="020B0604020202020204" pitchFamily="18"/>
            </a:endParaRPr>
          </a:p>
          <a:p>
            <a:pPr marL="457200" marR="0" lvl="0" indent="-4572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Done using the ECC coupled with the radiosonde and launched using the balloon filled with Hydrogen gas.</a:t>
            </a:r>
          </a:p>
          <a:p>
            <a:pPr marL="457200" marR="0" lvl="0" indent="-4572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Ozone sensor is Potassium Iodide Solution contained in an Electro Chemical Cell (ECC)</a:t>
            </a:r>
          </a:p>
          <a:p>
            <a:pPr marL="457200" indent="-457200" hangingPunct="0">
              <a:buSzPct val="45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launched once in a week on  Wednesday noon.</a:t>
            </a: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Microsoft YaHei" panose="020B0503020204020204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There is real time data display via a digicora receiver to a computer.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375DA442-9CF9-940D-D0F8-D5781652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792" y="6453336"/>
            <a:ext cx="3352800" cy="365125"/>
          </a:xfrm>
        </p:spPr>
        <p:txBody>
          <a:bodyPr/>
          <a:lstStyle/>
          <a:p>
            <a:r>
              <a:rPr lang="en-GB" sz="16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3630703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53617-650F-1AF4-0484-DD585D7E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F2E73-D99A-A4D6-8174-EA933FCD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19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F65F2-B4CE-69EE-24BF-229AC01C4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340768"/>
            <a:ext cx="8280400" cy="51845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Below is a presentation of data history for Ozone sonde launches in NRB station (Over 1100 Launches).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2BC628-941C-5FC1-BF01-9AB4C053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4864"/>
            <a:ext cx="914400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1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446" y="402216"/>
            <a:ext cx="7128272" cy="1152128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ATMOSPHERIC WATCH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2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7544" y="1700808"/>
            <a:ext cx="8280400" cy="4655542"/>
          </a:xfrm>
        </p:spPr>
        <p:txBody>
          <a:bodyPr>
            <a:normAutofit fontScale="92500" lnSpcReduction="20000"/>
          </a:bodyPr>
          <a:lstStyle/>
          <a:p>
            <a:pPr marL="457200" marR="0" lvl="0" indent="-4572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KMD in collaboration with WMO operates two GAW Stations</a:t>
            </a: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in Kenya. These are:</a:t>
            </a:r>
          </a:p>
          <a:p>
            <a:pPr marL="571500" marR="0" lvl="0" indent="-5715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Nairobi GAW Station and </a:t>
            </a:r>
          </a:p>
          <a:p>
            <a:pPr marL="571500" marR="0" lvl="0" indent="-5715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Mt. Kenya GAW Station.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                                        </a:t>
            </a: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Microsoft YaHei" panose="020B0503020204020204" pitchFamily="2" charset="-122"/>
              <a:cs typeface="Times New Roman" panose="02020603050405020304" pitchFamily="18" charset="0"/>
            </a:endParaRPr>
          </a:p>
          <a:p>
            <a:pPr marR="0" lvl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    Nairobi GAW station is situated within Nairobi City at the KMD Headquarters at a height of 1795m </a:t>
            </a:r>
            <a:r>
              <a:rPr lang="en-GB" sz="32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ASL</a:t>
            </a: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Microsoft YaHei" panose="020B0503020204020204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Mount Kenya GAW station is situated within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     Mt. Kenya National park at a height of 3600m  </a:t>
            </a:r>
            <a:r>
              <a:rPr lang="en-GB" sz="3200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ASL</a:t>
            </a: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18"/>
              <a:ea typeface="Microsoft YaHei" panose="020B0503020204020204" pitchFamily="2" charset="-122"/>
              <a:cs typeface="Arial" panose="020B0604020202020204" pitchFamily="18"/>
            </a:endParaRPr>
          </a:p>
          <a:p>
            <a:endParaRPr lang="en-GB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91025-5C85-F1AC-8432-A7CA302D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</p:spPr>
        <p:txBody>
          <a:bodyPr/>
          <a:lstStyle/>
          <a:p>
            <a:r>
              <a:rPr lang="en-GB" sz="1600" dirty="0"/>
              <a:t>Global Atmospheric Watch (GAW)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53617-650F-1AF4-0484-DD585D7E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F2E73-D99A-A4D6-8174-EA933FCD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20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F65F2-B4CE-69EE-24BF-229AC01C4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215" y="1196752"/>
            <a:ext cx="8607498" cy="52565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Below are plots for O3 vertical profile &amp; Temp vertical profile  from data collected at NRB station.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704AD-8377-574F-EE7C-221E923C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5" y="2204864"/>
            <a:ext cx="4286769" cy="4248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A90969-0B1C-4528-29E5-EA7813ABB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204864"/>
            <a:ext cx="457480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01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E8AED-75DB-EC14-85D3-34E4291D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21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C6242-B936-0AF7-9C6F-0AD10D833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1268760"/>
            <a:ext cx="8568951" cy="508759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Ozone concentration rises from 1 mPa at the surface, climbing through the troposphere to a peak of 12–14 mPa around 25–30 km (stratospheric maximum).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drops from 15 °C at ground level to –60 °C near 12 km (tropopause), then increases steadily to –10 °C by 30 km (stratospheric warming).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the tropopause, both ozone and temperature decrease with height but without a tight causal link.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the tropopause, higher ozone coincides with rising temperatures. Ozone’s UV absorption drives the stratospheric temperature inversion.</a:t>
            </a:r>
          </a:p>
          <a:p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6E5B16F-C309-D291-F8EE-7B59C4C0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340903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53617-650F-1AF4-0484-DD585D7E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53336"/>
            <a:ext cx="3352800" cy="268139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F2E73-D99A-A4D6-8174-EA933FCD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22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F65F2-B4CE-69EE-24BF-229AC01C4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215" y="1196752"/>
            <a:ext cx="8607498" cy="52565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Below are plots for monthly average O3 vertical profiles from 2021 to 2024 data collected at NRB station.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75F97-13BA-BE06-11E4-48B4C0B0F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5" y="2060848"/>
            <a:ext cx="886156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0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97781-00F9-9175-8E83-8AEA35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23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E6A7A-8C8E-F5D1-D35D-715B980821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8568951" cy="50155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four years plot (2021-2025), generally, Year-to-year comparisons show that peak ozone values and profile shapes remain within ±0.5 mPa of one another at all altitudes.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systematic upward or downward shift in these peaks over the four-year span, indicating that, in NRB station, the ozone layer has remained essentially stable rather than clearly improving or deteriorating.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9457A80-73BF-FF74-417B-383E49BC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53336"/>
            <a:ext cx="3352800" cy="268139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3505737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53617-650F-1AF4-0484-DD585D7E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53336"/>
            <a:ext cx="3352800" cy="268139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F2E73-D99A-A4D6-8174-EA933FCD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24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F65F2-B4CE-69EE-24BF-229AC01C4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215" y="1196752"/>
            <a:ext cx="8607498" cy="52565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is plot for Tropospheric &amp; Stratospheric  monthly average O3 vertical profiles from 2023 to 2024.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9BD76-0D67-8D93-CCD3-CE2B1C783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5" y="1988840"/>
            <a:ext cx="4430785" cy="4464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AEF8C-7C7D-633B-4F00-3DB04B6DD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060848"/>
            <a:ext cx="457480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62EC4-0422-57AD-B372-EEEFB82E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25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F6D7E-0C22-DAB8-6885-0F6FDD47A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520" y="1268760"/>
            <a:ext cx="8712967" cy="5136082"/>
          </a:xfrm>
        </p:spPr>
        <p:txBody>
          <a:bodyPr>
            <a:noAutofit/>
          </a:bodyPr>
          <a:lstStyle/>
          <a:p>
            <a:pPr marL="0" marR="0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TROPOSPHERIC OZONE (0–15 km):</a:t>
            </a:r>
          </a:p>
          <a:p>
            <a:pPr marR="0" lvl="0"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Monthly mean ozone hovers around 30–40 DU with a slight positive slope.</a:t>
            </a:r>
          </a:p>
          <a:p>
            <a:pPr marR="0" lvl="0"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Indicates modest surface‐level ozone increase, likely tied to urban emissions and stronger photochemistry during dry seasons.</a:t>
            </a:r>
          </a:p>
          <a:p>
            <a:pPr marL="0" marR="0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STRATOSPHERIC OZONE (18–35 km):</a:t>
            </a:r>
          </a:p>
          <a:p>
            <a:pPr marR="0" lvl="0"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Strong upward trend, rising from  95 DU in early 2023 to 110 DU by late 2024.</a:t>
            </a:r>
          </a:p>
          <a:p>
            <a:pPr marR="0" lvl="0"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Suggests continuing stratospheric ozone layer recovery following global reductions in ozone‐depleting substances.</a:t>
            </a:r>
          </a:p>
          <a:p>
            <a:pP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Stratospheric gain is positive for UV‐shielding; continued monitoring validates policy successes (Montreal Protocol).</a:t>
            </a:r>
          </a:p>
          <a:p>
            <a:pPr marR="0" lvl="0"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638EDE9-C638-AA88-0F87-2A2ADD97C401}"/>
              </a:ext>
            </a:extLst>
          </p:cNvPr>
          <p:cNvSpPr txBox="1">
            <a:spLocks/>
          </p:cNvSpPr>
          <p:nvPr/>
        </p:nvSpPr>
        <p:spPr>
          <a:xfrm>
            <a:off x="2699792" y="6404842"/>
            <a:ext cx="3352800" cy="268139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ct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1017196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26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7504" y="1124744"/>
            <a:ext cx="9036495" cy="5041106"/>
          </a:xfrm>
        </p:spPr>
        <p:txBody>
          <a:bodyPr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THERMOSCIENTIFIC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O3 ANALYZER MODEL 49i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" y="2063615"/>
            <a:ext cx="9036496" cy="46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4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27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8313" y="1484784"/>
            <a:ext cx="8280400" cy="4871566"/>
          </a:xfrm>
        </p:spPr>
        <p:txBody>
          <a:bodyPr>
            <a:normAutofit lnSpcReduction="10000"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is an automatic instrument that measures surface Ozone and transmits the measurements automatically to the Data processing Center.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measures the surface O3 in PPB.</a:t>
            </a:r>
            <a:endParaRPr lang="en-US" sz="32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All the data obtained through these measurements is quality controlled and then transmitted to the World Data Centre and also archived in our Data Centre.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Microsoft YaHei" panose="020B0503020204020204" pitchFamily="2" charset="-122"/>
                <a:cs typeface="Times New Roman" panose="02020603050405020304" pitchFamily="18" charset="0"/>
              </a:rPr>
              <a:t>We measure surface O3 in both Nairobi &amp; Mt. Kenya stations.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9E68370-7C4B-AF92-3346-483B697E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53336"/>
            <a:ext cx="3352800" cy="268139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11260-8F53-DF0D-9EB4-4610A9251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196752"/>
            <a:ext cx="9036496" cy="53285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Below is a plot for the daily average surface O3 time series for Mt. Kenya station from Nov 2024 to Sept 2025.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CCE39-4824-150C-B6F6-B2149BC44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848"/>
            <a:ext cx="9036496" cy="4464496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001E4A9-7748-55B2-7CC4-65243A08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53336"/>
            <a:ext cx="3352800" cy="268139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461783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52817-475E-FC00-CDF3-EC4861CA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29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3B35C-E458-9566-BA29-4401B68C6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412776"/>
            <a:ext cx="8280400" cy="47530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November 2024 and September 2025, daily surface O₃ at Mt. Kenya oscillated between 20 ppb and 45 ppb, with clear seasonal highs in March–April and lows in June–July.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9700119-19AE-19EF-C8EE-0F40FDE49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53336"/>
            <a:ext cx="3352800" cy="268139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245878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3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51520" y="1124744"/>
            <a:ext cx="8712968" cy="5472608"/>
          </a:xfrm>
        </p:spPr>
        <p:txBody>
          <a:bodyPr>
            <a:normAutofit/>
          </a:bodyPr>
          <a:lstStyle/>
          <a:p>
            <a:pPr marL="0" lvl="1" indent="0">
              <a:buClr>
                <a:schemeClr val="accent3"/>
              </a:buClr>
              <a:buSzPct val="95000"/>
              <a:buNone/>
            </a:pPr>
            <a:r>
              <a:rPr lang="en-GB" sz="2600" dirty="0"/>
              <a:t>MT. KENYA GAW STATION</a:t>
            </a:r>
          </a:p>
          <a:p>
            <a:pPr marL="393065" lvl="1" indent="0">
              <a:buNone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8800"/>
            <a:ext cx="8784976" cy="48461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95734D-9ECD-1DAA-0052-DDE8E3CFE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23593" y="6474965"/>
            <a:ext cx="3352800" cy="365125"/>
          </a:xfrm>
        </p:spPr>
        <p:txBody>
          <a:bodyPr/>
          <a:lstStyle/>
          <a:p>
            <a:r>
              <a:rPr lang="en-GB" sz="1600" dirty="0"/>
              <a:t>Global Atmospheric Watch (GAW)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11260-8F53-DF0D-9EB4-4610A9251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196752"/>
            <a:ext cx="9036496" cy="53285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Below are plots for the diurnal cycle &amp; seasonal variation for surface O3 for Mt. Kenya station.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A5355-C6DC-1B9B-DC5B-8CFDD6E00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20888"/>
            <a:ext cx="8928992" cy="4104456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A4CE7A1-D369-1292-C6AF-C8002E28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53336"/>
            <a:ext cx="3352800" cy="268139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4082007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EC317-D7AE-C8F1-59C4-9BE01D7CD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31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7E433D-41A7-25A8-1091-0791E6EE0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1556792"/>
            <a:ext cx="8496944" cy="47995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diurnal cycle: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Ozone peaks around midnight at about 37 ppb (no photochemical titration of O3 happening).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drops to its lowest near 1400hrs at about 32 ppb (due to photochemical titration).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seasonal variation 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Seasonally, mean daily O₃ is lowest in December–January (20 ppb) and rises steadily to a maximum in May–June (45 ppb) before declining again, driven by changes in solar radiation and precursor emissions.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E51855E-6B91-C77B-3E3A-3B41DFAB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53336"/>
            <a:ext cx="3352800" cy="268139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479645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11260-8F53-DF0D-9EB4-4610A9251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196752"/>
            <a:ext cx="9036496" cy="50604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is plot for a daily average surface O3  time series for Nairobi station (2024 to 2025).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C4A2E-66CC-0D03-0091-F3B8EE0F9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60848"/>
            <a:ext cx="8928992" cy="4392488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8976D4A-E0D5-A654-DD42-80DA1F73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53336"/>
            <a:ext cx="3352800" cy="268139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4185784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877C7-F17F-D705-9955-61C775B5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33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C81B1-8B4A-9F9F-A199-ED0338D8C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2" y="1268760"/>
            <a:ext cx="8424167" cy="508759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pattern: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averages occur during the long rains (March–May), dipping toward 20–30 ppb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sustained levels appear in the dry season (June–September) and the short dry spell (January–February), often 50–80 ppb</a:t>
            </a:r>
          </a:p>
          <a:p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002282B-4238-D175-7E03-3C1C4E8B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53336"/>
            <a:ext cx="3352800" cy="268139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</p:spTree>
    <p:extLst>
      <p:ext uri="{BB962C8B-B14F-4D97-AF65-F5344CB8AC3E}">
        <p14:creationId xmlns:p14="http://schemas.microsoft.com/office/powerpoint/2010/main" val="158086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877C7-F17F-D705-9955-61C775B5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34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C81B1-8B4A-9F9F-A199-ED0338D8C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137" y="1268760"/>
            <a:ext cx="8424167" cy="508759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NRB station Surface O3 diurnal cycle: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002282B-4238-D175-7E03-3C1C4E8B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453336"/>
            <a:ext cx="3352800" cy="268139"/>
          </a:xfrm>
        </p:spPr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78158-488E-3690-6825-479A9281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132856"/>
            <a:ext cx="8856984" cy="40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44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0BE07C-4F45-ADDC-67E7-F70162F2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004243"/>
            <a:ext cx="8229600" cy="2808312"/>
          </a:xfrm>
        </p:spPr>
        <p:txBody>
          <a:bodyPr/>
          <a:lstStyle/>
          <a:p>
            <a:r>
              <a:rPr lang="en-US" dirty="0"/>
              <a:t>                    -</a:t>
            </a:r>
            <a:r>
              <a:rPr lang="en-US" sz="6000" b="1" dirty="0">
                <a:latin typeface="Algerian" panose="04020705040A02060702" pitchFamily="82" charset="0"/>
              </a:rPr>
              <a:t>END-</a:t>
            </a:r>
            <a:br>
              <a:rPr lang="en-US" sz="6000" b="1" dirty="0">
                <a:latin typeface="Algerian" panose="04020705040A02060702" pitchFamily="82" charset="0"/>
              </a:rPr>
            </a:br>
            <a:r>
              <a:rPr lang="en-US" sz="6000" b="1" dirty="0">
                <a:latin typeface="Algerian" panose="04020705040A02060702" pitchFamily="82" charset="0"/>
              </a:rPr>
              <a:t>          THANK YOU!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0069F7-382E-06C3-8E6D-D49BCF4F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Global Atmospheric Watch (GAW)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D7114-F5CB-D854-33A0-382870E8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35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89A5C-F42F-7A32-3F1E-D2732FC1CD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1800" y="1556792"/>
            <a:ext cx="7823200" cy="25202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8498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8630" y="1433830"/>
            <a:ext cx="8280400" cy="4875530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FUNCTIONS OF GAW</a:t>
            </a:r>
          </a:p>
          <a:p>
            <a:pPr marL="0" indent="0">
              <a:buNone/>
            </a:pPr>
            <a:endParaRPr lang="en-GB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monitor Tropospheric and Stratospheric Ozone.</a:t>
            </a:r>
          </a:p>
          <a:p>
            <a:r>
              <a:rPr lang="en-GB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Monitor environmental pollution and green house gases for air quality assessment and climate change detection over Kenya.</a:t>
            </a:r>
          </a:p>
          <a:p>
            <a:pPr marL="0" indent="0">
              <a:buNone/>
            </a:pPr>
            <a:endParaRPr lang="en-GB" alt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4</a:t>
            </a:fld>
            <a:endParaRPr lang="en-GB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928DE64-A0D6-A9C8-E1E6-2DE1CA21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</p:spPr>
        <p:txBody>
          <a:bodyPr/>
          <a:lstStyle/>
          <a:p>
            <a:r>
              <a:rPr lang="en-GB" sz="1600" dirty="0"/>
              <a:t>Global Atmospheric Watch (GAW)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3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0" y="1124744"/>
            <a:ext cx="9143999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lvl="0" indent="-342900" hangingPunct="1">
              <a:buSzPct val="100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GAW stations in Kenya are global stations and was started in the year 1999. </a:t>
            </a:r>
          </a:p>
          <a:p>
            <a:pPr marL="342900" lvl="0" indent="-342900" hangingPunct="1">
              <a:buSzPct val="100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responsible for the measurements Of:</a:t>
            </a:r>
          </a:p>
          <a:p>
            <a:pPr marL="571500" lvl="0" indent="-571500" hangingPunct="1">
              <a:buSzPct val="100000"/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Ozone (Surface, TCO &amp; Vertical profile)</a:t>
            </a:r>
          </a:p>
          <a:p>
            <a:pPr marL="571500" lvl="0" indent="-571500" hangingPunct="1">
              <a:buSzPct val="100000"/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parameters</a:t>
            </a:r>
          </a:p>
          <a:p>
            <a:pPr marL="571500" lvl="0" indent="-571500" hangingPunct="1">
              <a:buSzPct val="100000"/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 carbon</a:t>
            </a:r>
          </a:p>
          <a:p>
            <a:pPr marL="571500" lvl="0" indent="-571500" hangingPunct="1">
              <a:buSzPct val="100000"/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Carbon monoxide</a:t>
            </a:r>
            <a:endParaRPr lang="en-GB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571500" hangingPunct="1">
              <a:buSzPct val="100000"/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Nitrous Oxide</a:t>
            </a:r>
          </a:p>
          <a:p>
            <a:pPr marL="571500" lvl="0" indent="-571500" hangingPunct="1">
              <a:buSzPct val="100000"/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Sulphur dioxide</a:t>
            </a:r>
          </a:p>
          <a:p>
            <a:pPr marL="571500" lvl="0" indent="-571500" hangingPunct="1">
              <a:buSzPct val="100000"/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Methane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0" indent="-571500" hangingPunct="1">
              <a:buSzPct val="100000"/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Particulate Matter</a:t>
            </a:r>
            <a:r>
              <a:rPr lang="en-GB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(PM10, PM2.5)/Particles Count</a:t>
            </a:r>
          </a:p>
          <a:p>
            <a:pPr marL="571500" lvl="0" indent="-571500" hangingPunct="1">
              <a:buSzPct val="100000"/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Aerosols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55A0C9B-E905-512D-849A-89567530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792" y="6493827"/>
            <a:ext cx="3352800" cy="365125"/>
          </a:xfrm>
        </p:spPr>
        <p:txBody>
          <a:bodyPr/>
          <a:lstStyle/>
          <a:p>
            <a:r>
              <a:rPr lang="en-GB" sz="1600" dirty="0"/>
              <a:t>Global Atmospheric Watch (GAW)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DOBSON SPECTROPHOTOMETER (D018)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981200"/>
            <a:ext cx="8353743" cy="4453890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25CBB11-0A8B-74D0-F403-BDAE9BF1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28767" y="6435090"/>
            <a:ext cx="3352800" cy="365125"/>
          </a:xfrm>
        </p:spPr>
        <p:txBody>
          <a:bodyPr/>
          <a:lstStyle/>
          <a:p>
            <a:r>
              <a:rPr lang="en-GB" sz="1600" dirty="0"/>
              <a:t>Global Atmospheric Watch (GAW)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7</a:t>
            </a:fld>
            <a:endParaRPr lang="en-GB"/>
          </a:p>
        </p:txBody>
      </p:sp>
      <p:sp>
        <p:nvSpPr>
          <p:cNvPr id="6" name="Text Box 5"/>
          <p:cNvSpPr txBox="1"/>
          <p:nvPr/>
        </p:nvSpPr>
        <p:spPr>
          <a:xfrm>
            <a:off x="323528" y="1484784"/>
            <a:ext cx="8568951" cy="49866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v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Column Ozone measurement is  done using the Dobson Spectrophotometer.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observation are carried out:</a:t>
            </a:r>
          </a:p>
          <a:p>
            <a:pPr marL="571500" indent="-571500">
              <a:buFont typeface="+mj-lt"/>
              <a:buAutoNum type="romanUcPeriod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Sun (DS) Observation</a:t>
            </a:r>
          </a:p>
          <a:p>
            <a:pPr marL="571500" indent="-571500">
              <a:buFont typeface="+mj-lt"/>
              <a:buAutoNum type="romanUcPeriod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Zenith Cloud (ZC) Observation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ratio between the intensity of UVA and the UVB reaching the ground is used to determined amount/concentration of the Ozone in  the total column of the atmosphere.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incorporated with the Beer Lambert's law:</a:t>
            </a:r>
          </a:p>
          <a:p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A=ꜫ.C.L</a:t>
            </a:r>
          </a:p>
          <a:p>
            <a:endParaRPr lang="en-GB" altLang="en-US" sz="3200" dirty="0"/>
          </a:p>
          <a:p>
            <a:pPr marL="285750" indent="-285750">
              <a:buFont typeface="Wingdings" panose="05000000000000000000" charset="0"/>
              <a:buChar char="v"/>
            </a:pPr>
            <a:endParaRPr lang="en-GB" altLang="en-US" sz="3200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3C5BA2BF-DC8C-4121-3803-5D41E16D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792" y="6440847"/>
            <a:ext cx="3352800" cy="365125"/>
          </a:xfrm>
        </p:spPr>
        <p:txBody>
          <a:bodyPr/>
          <a:lstStyle/>
          <a:p>
            <a:r>
              <a:rPr lang="en-GB" sz="1600" dirty="0"/>
              <a:t>Global Atmospheric Watch (GAW)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8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5536" y="1196752"/>
            <a:ext cx="8496944" cy="5328592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en-GB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collected four times on a daily basis:</a:t>
            </a:r>
          </a:p>
          <a:p>
            <a:pPr marL="0" indent="0">
              <a:buNone/>
              <a:defRPr/>
            </a:pPr>
            <a:r>
              <a:rPr lang="en-GB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(0900hrs, 1100hrs, 1400hrs, 1500hrs)</a:t>
            </a:r>
          </a:p>
          <a:p>
            <a:pPr marL="0" indent="0">
              <a:buNone/>
              <a:defRPr/>
            </a:pPr>
            <a:endParaRPr lang="en-GB" sz="1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data is fed into an O3Dobson software which is able to give average values for the daily, the monthly and yearly averages.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8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carry out lamp tests on the Dobson </a:t>
            </a:r>
            <a:r>
              <a:rPr lang="en-GB" altLang="en-US" sz="1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Spectrophotometer to Calibrate it </a:t>
            </a:r>
            <a:r>
              <a:rPr lang="en-US" sz="1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on a weekly basis</a:t>
            </a:r>
            <a:r>
              <a:rPr lang="en-GB" sz="1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ensure data quality.</a:t>
            </a:r>
            <a:endParaRPr lang="en-GB" altLang="en-US" sz="128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8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also take the Dopson for international intercomparison. (Done June 2025).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 panose="020F050202020403020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 panose="020F0502020204030204"/>
            </a:endParaRPr>
          </a:p>
          <a:p>
            <a:pPr marL="365760" lvl="1" indent="0">
              <a:buNone/>
              <a:defRPr/>
            </a:pPr>
            <a:r>
              <a:rPr lang="en-GB" sz="3200" dirty="0"/>
              <a:t>                 </a:t>
            </a:r>
          </a:p>
          <a:p>
            <a:pPr marL="365760" lvl="1" indent="0">
              <a:buNone/>
              <a:defRPr/>
            </a:pPr>
            <a:endParaRPr lang="en-GB" sz="3200" dirty="0"/>
          </a:p>
          <a:p>
            <a:pPr marL="365760" lvl="1" indent="0">
              <a:buNone/>
              <a:defRPr/>
            </a:pPr>
            <a:r>
              <a:rPr lang="en-GB" sz="3200" dirty="0"/>
              <a:t>              </a:t>
            </a:r>
          </a:p>
          <a:p>
            <a:pPr marL="0" indent="0">
              <a:buNone/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 marL="0" indent="0">
              <a:buNone/>
              <a:defRPr/>
            </a:pPr>
            <a:endParaRPr lang="en-GB" sz="2800" dirty="0"/>
          </a:p>
          <a:p>
            <a:pPr marL="0" indent="0">
              <a:buNone/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 marL="0" indent="0">
              <a:buNone/>
              <a:defRPr/>
            </a:pPr>
            <a:endParaRPr lang="en-GB" sz="2800" dirty="0"/>
          </a:p>
          <a:p>
            <a:pPr marL="0" indent="0">
              <a:buNone/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pPr>
              <a:defRPr/>
            </a:pPr>
            <a:endParaRPr lang="en-GB" sz="2800" dirty="0"/>
          </a:p>
          <a:p>
            <a:endParaRPr lang="en-GB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749E9DFA-EC07-DCB8-4ABE-D46EB14E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792" y="6453336"/>
            <a:ext cx="3352800" cy="365125"/>
          </a:xfrm>
        </p:spPr>
        <p:txBody>
          <a:bodyPr/>
          <a:lstStyle/>
          <a:p>
            <a:r>
              <a:rPr lang="en-GB" sz="1600" dirty="0"/>
              <a:t>Global Atmospheric Watch (GAW)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F661B-416E-DD59-EE64-0C5600D39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B2A3-C7E0-44E8-B81D-1DAFC0B2E3E8}" type="slidenum">
              <a:rPr lang="en-GB" smtClean="0"/>
              <a:t>9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CC7A3-C906-F562-307E-A24DBAB215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196752"/>
            <a:ext cx="8280400" cy="49690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is a data history for the daily average Total Column Ozone observations from D018 from 1997 to 2025 in Nairobi station.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80CEF6E-B041-FF6B-C0DD-4651FA87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792" y="6453336"/>
            <a:ext cx="3352800" cy="365125"/>
          </a:xfrm>
        </p:spPr>
        <p:txBody>
          <a:bodyPr/>
          <a:lstStyle/>
          <a:p>
            <a:r>
              <a:rPr lang="en-GB" sz="1600" dirty="0"/>
              <a:t>Global Atmospheric Watch (GAW)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AE0DD-33B0-85C5-7205-349FF81EC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64904"/>
            <a:ext cx="892899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606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nactsMai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3061</TotalTime>
  <Words>1551</Words>
  <Application>Microsoft Office PowerPoint</Application>
  <PresentationFormat>On-screen Show (4:3)</PresentationFormat>
  <Paragraphs>240</Paragraphs>
  <Slides>35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Algerian</vt:lpstr>
      <vt:lpstr>Arial</vt:lpstr>
      <vt:lpstr>Calibri</vt:lpstr>
      <vt:lpstr>Constantia</vt:lpstr>
      <vt:lpstr>Times New Roman</vt:lpstr>
      <vt:lpstr>Wingdings</vt:lpstr>
      <vt:lpstr>Wingdings 2</vt:lpstr>
      <vt:lpstr>EnactsMain</vt:lpstr>
      <vt:lpstr>KENYA METEOROLOGICAL DEPARTMENT (KMD)</vt:lpstr>
      <vt:lpstr>GLOBAL ATMOSPHERIC WATCH </vt:lpstr>
      <vt:lpstr>PowerPoint Presentation</vt:lpstr>
      <vt:lpstr>PowerPoint Presentation</vt:lpstr>
      <vt:lpstr>PowerPoint Presentation</vt:lpstr>
      <vt:lpstr>DOBSON SPECTROPHOTOMETER (D018)</vt:lpstr>
      <vt:lpstr>PowerPoint Presentation</vt:lpstr>
      <vt:lpstr>PowerPoint Presentation</vt:lpstr>
      <vt:lpstr>PowerPoint Presentation</vt:lpstr>
      <vt:lpstr>PowerPoint Presentation</vt:lpstr>
      <vt:lpstr>THE BREWER SPECTROPHOTOMETER (#071)</vt:lpstr>
      <vt:lpstr>PowerPoint Presentation</vt:lpstr>
      <vt:lpstr>PowerPoint Presentation</vt:lpstr>
      <vt:lpstr>PowerPoint Presentation</vt:lpstr>
      <vt:lpstr>PowerPoint Presentation</vt:lpstr>
      <vt:lpstr>THE OZONE SONDE</vt:lpstr>
      <vt:lpstr>THE OZONE SONDE LAUNCH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-END-     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FRANK MUTUKU</cp:lastModifiedBy>
  <cp:revision>424</cp:revision>
  <dcterms:created xsi:type="dcterms:W3CDTF">2017-01-28T14:53:00Z</dcterms:created>
  <dcterms:modified xsi:type="dcterms:W3CDTF">2025-09-19T07:15:32Z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E6405427251F44F6AC1CA1F0BED8EAB1_13</vt:lpwstr>
  </property>
  <property fmtid="{D5CDD505-2E9C-101B-9397-08002B2CF9AE}" pid="3" name="KSOProductBuildVer">
    <vt:lpwstr>2057-12.2.0.17545</vt:lpwstr>
  </property>
</Properties>
</file>